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Chewy"/>
      <p:regular r:id="rId18"/>
    </p:embeddedFont>
    <p:embeddedFont>
      <p:font typeface="Oswald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.fntdata"/><Relationship Id="rId10" Type="http://schemas.openxmlformats.org/officeDocument/2006/relationships/slide" Target="slides/slide6.xml"/><Relationship Id="rId21" Type="http://schemas.openxmlformats.org/officeDocument/2006/relationships/font" Target="fonts/OpenSans-regular.fntdata"/><Relationship Id="rId13" Type="http://schemas.openxmlformats.org/officeDocument/2006/relationships/slide" Target="slides/slide9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swald-regular.fntdata"/><Relationship Id="rId6" Type="http://schemas.openxmlformats.org/officeDocument/2006/relationships/slide" Target="slides/slide2.xml"/><Relationship Id="rId18" Type="http://schemas.openxmlformats.org/officeDocument/2006/relationships/font" Target="fonts/Chew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youtube.com/v/_NrNARuYb6E" TargetMode="External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youtube.com/v/hLJ8LMbxJqw" TargetMode="External"/><Relationship Id="rId4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youtube.com/v/uJ5hvyx5-rc" TargetMode="External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Relationship Id="rId5" Type="http://schemas.openxmlformats.org/officeDocument/2006/relationships/image" Target="../media/image08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youtube.com/v/bOqCJR4FQmo" TargetMode="External"/><Relationship Id="rId4" Type="http://schemas.openxmlformats.org/officeDocument/2006/relationships/image" Target="../media/image00.jpg"/><Relationship Id="rId5" Type="http://schemas.openxmlformats.org/officeDocument/2006/relationships/hyperlink" Target="http://youtube.com/v/Auzp2csY-vQ" TargetMode="External"/><Relationship Id="rId6" Type="http://schemas.openxmlformats.org/officeDocument/2006/relationships/image" Target="../media/image01.jpg"/><Relationship Id="rId7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youtube.com/v/NNjbKwnCMhI" TargetMode="External"/><Relationship Id="rId4" Type="http://schemas.openxmlformats.org/officeDocument/2006/relationships/image" Target="../media/image04.jpg"/><Relationship Id="rId5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youtube.com/v/Q_CSfmcR1FA" TargetMode="External"/><Relationship Id="rId4" Type="http://schemas.openxmlformats.org/officeDocument/2006/relationships/image" Target="../media/image06.jpg"/><Relationship Id="rId10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hyperlink" Target="http://youtube.com/v/tRWv2Y9lT3U" TargetMode="External"/><Relationship Id="rId6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300">
                <a:solidFill>
                  <a:srgbClr val="666666"/>
                </a:solidFill>
                <a:latin typeface="Chewy"/>
                <a:ea typeface="Chewy"/>
                <a:cs typeface="Chewy"/>
                <a:sym typeface="Chewy"/>
              </a:rPr>
              <a:t>Bubble</a:t>
            </a: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47">
            <a:off x="7130595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3842850"/>
            <a:ext cx="8520600" cy="4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eam 4 (Hun-Min Park, Sang-Gyun An, JongMin Jin)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flipH="1" rot="-1585247">
            <a:off x="670420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100">
                <a:solidFill>
                  <a:srgbClr val="666666"/>
                </a:solidFill>
                <a:latin typeface="Chewy"/>
                <a:ea typeface="Chewy"/>
                <a:cs typeface="Chewy"/>
                <a:sym typeface="Chewy"/>
              </a:rPr>
              <a:t>Thank U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47">
            <a:off x="7130595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flipH="1" rot="-1585247">
            <a:off x="670420" y="1950441"/>
            <a:ext cx="1342984" cy="12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GL 3D world + Map generator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4571875" y="1076275"/>
            <a:ext cx="44355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Draw a large square first.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Divide it into evenly-spaced small squares.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Pick a point P among the vertices. Let h and r height and radius of the ‘hill’.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For the points X = (x, y, z) such that |X-P| ≤ r, replace the value of y to</a:t>
            </a:r>
            <a:br>
              <a:rPr lang="en" sz="1400"/>
            </a:br>
            <a:r>
              <a:rPr lang="en" sz="1400"/>
              <a:t>y_new = max(h*exp(-(|X-P|/r)^2), y)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This makes a ‘hill’ on the map.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Modifying the formula gives us different kinds of hills. ex) ‘stairs’, ‘cliffs’, etc. </a:t>
            </a:r>
          </a:p>
        </p:txBody>
      </p:sp>
      <p:sp>
        <p:nvSpPr>
          <p:cNvPr id="176" name="Shape 176" title="01">
            <a:hlinkClick r:id="rId3"/>
          </p:cNvPr>
          <p:cNvSpPr/>
          <p:nvPr/>
        </p:nvSpPr>
        <p:spPr>
          <a:xfrm>
            <a:off x="405150" y="1204900"/>
            <a:ext cx="4166725" cy="31250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Rotate view by rotating Android device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5169000" y="1353225"/>
            <a:ext cx="3368400" cy="320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Gyroscope sensor</a:t>
            </a:r>
          </a:p>
        </p:txBody>
      </p:sp>
      <p:sp>
        <p:nvSpPr>
          <p:cNvPr id="183" name="Shape 183" title="VID 20161012 225646">
            <a:hlinkClick r:id="rId3"/>
          </p:cNvPr>
          <p:cNvSpPr/>
          <p:nvPr/>
        </p:nvSpPr>
        <p:spPr>
          <a:xfrm>
            <a:off x="491600" y="1353225"/>
            <a:ext cx="4275574" cy="320667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Move object by blowing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5377625" y="1152475"/>
            <a:ext cx="345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Android microphone → sound level → </a:t>
            </a:r>
            <a:br>
              <a:rPr lang="en"/>
            </a:br>
            <a:r>
              <a:rPr lang="en"/>
              <a:t>translation matrix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 title="ko">
            <a:hlinkClick r:id="rId3"/>
          </p:cNvPr>
          <p:cNvSpPr/>
          <p:nvPr/>
        </p:nvSpPr>
        <p:spPr>
          <a:xfrm>
            <a:off x="311700" y="1315425"/>
            <a:ext cx="4346325" cy="325974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40216" l="28303" r="23180" t="0"/>
          <a:stretch/>
        </p:blipFill>
        <p:spPr>
          <a:xfrm rot="1585252">
            <a:off x="5707059" y="1944693"/>
            <a:ext cx="1987656" cy="1839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Shape 63"/>
          <p:cNvGrpSpPr/>
          <p:nvPr/>
        </p:nvGrpSpPr>
        <p:grpSpPr>
          <a:xfrm>
            <a:off x="3763205" y="577216"/>
            <a:ext cx="1617572" cy="3230097"/>
            <a:chOff x="3689202" y="744518"/>
            <a:chExt cx="1727990" cy="3450589"/>
          </a:xfrm>
        </p:grpSpPr>
        <p:grpSp>
          <p:nvGrpSpPr>
            <p:cNvPr id="64" name="Shape 64"/>
            <p:cNvGrpSpPr/>
            <p:nvPr/>
          </p:nvGrpSpPr>
          <p:grpSpPr>
            <a:xfrm>
              <a:off x="3689202" y="744518"/>
              <a:ext cx="1727990" cy="3450589"/>
              <a:chOff x="4838000" y="1257050"/>
              <a:chExt cx="1658499" cy="3311824"/>
            </a:xfrm>
          </p:grpSpPr>
          <p:pic>
            <p:nvPicPr>
              <p:cNvPr id="65" name="Shape 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38000" y="1257050"/>
                <a:ext cx="1658499" cy="3311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" name="Shape 66"/>
              <p:cNvSpPr/>
              <p:nvPr/>
            </p:nvSpPr>
            <p:spPr>
              <a:xfrm>
                <a:off x="4940800" y="1723375"/>
                <a:ext cx="1452900" cy="24870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7" name="Shape 67"/>
            <p:cNvPicPr preferRelativeResize="0"/>
            <p:nvPr/>
          </p:nvPicPr>
          <p:blipFill rotWithShape="1">
            <a:blip r:embed="rId5">
              <a:alphaModFix amt="87000"/>
            </a:blip>
            <a:srcRect b="0" l="47274" r="0" t="0"/>
            <a:stretch/>
          </p:blipFill>
          <p:spPr>
            <a:xfrm>
              <a:off x="3788910" y="1230379"/>
              <a:ext cx="1524494" cy="259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Shape 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48913" y="1950598"/>
              <a:ext cx="804498" cy="789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Shape 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07172" y="3027105"/>
              <a:ext cx="492449" cy="483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" name="Shape 70"/>
            <p:cNvCxnSpPr/>
            <p:nvPr/>
          </p:nvCxnSpPr>
          <p:spPr>
            <a:xfrm rot="10800000">
              <a:off x="4551161" y="2496307"/>
              <a:ext cx="0" cy="695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71" name="Shape 71"/>
            <p:cNvSpPr txBox="1"/>
            <p:nvPr/>
          </p:nvSpPr>
          <p:spPr>
            <a:xfrm>
              <a:off x="4165739" y="1203932"/>
              <a:ext cx="7752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Start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9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Flying</a:t>
              </a:r>
            </a:p>
          </p:txBody>
        </p:sp>
      </p:grpSp>
      <p:sp>
        <p:nvSpPr>
          <p:cNvPr id="72" name="Shape 72"/>
          <p:cNvSpPr txBox="1"/>
          <p:nvPr>
            <p:ph idx="1" type="subTitle"/>
          </p:nvPr>
        </p:nvSpPr>
        <p:spPr>
          <a:xfrm>
            <a:off x="1755900" y="3989875"/>
            <a:ext cx="5632200" cy="115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Let’s blow a virtual bubble </a:t>
            </a:r>
            <a:br>
              <a:rPr lang="en" sz="25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500">
                <a:latin typeface="Open Sans"/>
                <a:ea typeface="Open Sans"/>
                <a:cs typeface="Open Sans"/>
                <a:sym typeface="Open Sans"/>
              </a:rPr>
              <a:t>as far as you can!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schedule</a:t>
            </a:r>
          </a:p>
        </p:txBody>
      </p:sp>
      <p:cxnSp>
        <p:nvCxnSpPr>
          <p:cNvPr id="78" name="Shape 78"/>
          <p:cNvCxnSpPr>
            <a:endCxn id="79" idx="2"/>
          </p:cNvCxnSpPr>
          <p:nvPr/>
        </p:nvCxnSpPr>
        <p:spPr>
          <a:xfrm>
            <a:off x="1476534" y="2403304"/>
            <a:ext cx="68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" name="Shape 80"/>
          <p:cNvSpPr/>
          <p:nvPr/>
        </p:nvSpPr>
        <p:spPr>
          <a:xfrm>
            <a:off x="240450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Project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Setup</a:t>
            </a:r>
          </a:p>
        </p:txBody>
      </p:sp>
      <p:sp>
        <p:nvSpPr>
          <p:cNvPr id="81" name="Shape 81"/>
          <p:cNvSpPr/>
          <p:nvPr/>
        </p:nvSpPr>
        <p:spPr>
          <a:xfrm>
            <a:off x="1909275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Basic graphics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&amp;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physics</a:t>
            </a:r>
          </a:p>
        </p:txBody>
      </p:sp>
      <p:sp>
        <p:nvSpPr>
          <p:cNvPr id="82" name="Shape 82"/>
          <p:cNvSpPr/>
          <p:nvPr/>
        </p:nvSpPr>
        <p:spPr>
          <a:xfrm>
            <a:off x="3578100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Advanced graphics</a:t>
            </a:r>
          </a:p>
        </p:txBody>
      </p:sp>
      <p:sp>
        <p:nvSpPr>
          <p:cNvPr id="83" name="Shape 83"/>
          <p:cNvSpPr/>
          <p:nvPr/>
        </p:nvSpPr>
        <p:spPr>
          <a:xfrm>
            <a:off x="6894938" y="1487325"/>
            <a:ext cx="12777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5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 sz="1500"/>
              <a:t>Beta ver.</a:t>
            </a:r>
          </a:p>
        </p:txBody>
      </p:sp>
      <p:sp>
        <p:nvSpPr>
          <p:cNvPr id="84" name="Shape 84"/>
          <p:cNvSpPr/>
          <p:nvPr/>
        </p:nvSpPr>
        <p:spPr>
          <a:xfrm>
            <a:off x="1616604" y="2327091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3285410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4954246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6623059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" name="Shape 88"/>
          <p:cNvCxnSpPr>
            <a:stCxn id="84" idx="4"/>
            <a:endCxn id="89" idx="0"/>
          </p:cNvCxnSpPr>
          <p:nvPr/>
        </p:nvCxnSpPr>
        <p:spPr>
          <a:xfrm>
            <a:off x="1692804" y="2479491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9" name="Shape 89"/>
          <p:cNvSpPr/>
          <p:nvPr/>
        </p:nvSpPr>
        <p:spPr>
          <a:xfrm>
            <a:off x="1074875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1 (10/13)</a:t>
            </a:r>
          </a:p>
        </p:txBody>
      </p:sp>
      <p:cxnSp>
        <p:nvCxnSpPr>
          <p:cNvPr id="90" name="Shape 90"/>
          <p:cNvCxnSpPr>
            <a:stCxn id="85" idx="4"/>
            <a:endCxn id="91" idx="0"/>
          </p:cNvCxnSpPr>
          <p:nvPr/>
        </p:nvCxnSpPr>
        <p:spPr>
          <a:xfrm>
            <a:off x="3361610" y="2479504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" name="Shape 92"/>
          <p:cNvCxnSpPr>
            <a:stCxn id="86" idx="4"/>
            <a:endCxn id="93" idx="0"/>
          </p:cNvCxnSpPr>
          <p:nvPr/>
        </p:nvCxnSpPr>
        <p:spPr>
          <a:xfrm>
            <a:off x="5030446" y="2479504"/>
            <a:ext cx="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" name="Shape 94"/>
          <p:cNvCxnSpPr>
            <a:stCxn id="87" idx="4"/>
            <a:endCxn id="95" idx="0"/>
          </p:cNvCxnSpPr>
          <p:nvPr/>
        </p:nvCxnSpPr>
        <p:spPr>
          <a:xfrm>
            <a:off x="6699259" y="2479504"/>
            <a:ext cx="30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" name="Shape 91"/>
          <p:cNvSpPr/>
          <p:nvPr/>
        </p:nvSpPr>
        <p:spPr>
          <a:xfrm>
            <a:off x="2743679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(11/03)</a:t>
            </a:r>
          </a:p>
        </p:txBody>
      </p:sp>
      <p:sp>
        <p:nvSpPr>
          <p:cNvPr id="93" name="Shape 93"/>
          <p:cNvSpPr/>
          <p:nvPr/>
        </p:nvSpPr>
        <p:spPr>
          <a:xfrm>
            <a:off x="4412549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3</a:t>
            </a:r>
            <a:br>
              <a:rPr lang="en" sz="1200">
                <a:solidFill>
                  <a:srgbClr val="666666"/>
                </a:solidFill>
              </a:rPr>
            </a:br>
            <a:r>
              <a:rPr lang="en" sz="1200">
                <a:solidFill>
                  <a:srgbClr val="666666"/>
                </a:solidFill>
              </a:rPr>
              <a:t>(11/17)</a:t>
            </a:r>
          </a:p>
        </p:txBody>
      </p:sp>
      <p:sp>
        <p:nvSpPr>
          <p:cNvPr id="95" name="Shape 95"/>
          <p:cNvSpPr/>
          <p:nvPr/>
        </p:nvSpPr>
        <p:spPr>
          <a:xfrm>
            <a:off x="6081421" y="4186223"/>
            <a:ext cx="1235999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Presentation 4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(12/01)</a:t>
            </a:r>
          </a:p>
        </p:txBody>
      </p:sp>
      <p:sp>
        <p:nvSpPr>
          <p:cNvPr id="79" name="Shape 79"/>
          <p:cNvSpPr/>
          <p:nvPr/>
        </p:nvSpPr>
        <p:spPr>
          <a:xfrm>
            <a:off x="8291934" y="2327104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6" name="Shape 96"/>
          <p:cNvCxnSpPr>
            <a:stCxn id="79" idx="4"/>
            <a:endCxn id="97" idx="0"/>
          </p:cNvCxnSpPr>
          <p:nvPr/>
        </p:nvCxnSpPr>
        <p:spPr>
          <a:xfrm>
            <a:off x="8368134" y="2479504"/>
            <a:ext cx="300" cy="17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" name="Shape 97"/>
          <p:cNvSpPr/>
          <p:nvPr/>
        </p:nvSpPr>
        <p:spPr>
          <a:xfrm>
            <a:off x="7750298" y="4186223"/>
            <a:ext cx="1236000" cy="44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Final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(12/14)</a:t>
            </a:r>
          </a:p>
        </p:txBody>
      </p:sp>
      <p:sp>
        <p:nvSpPr>
          <p:cNvPr id="98" name="Shape 98"/>
          <p:cNvSpPr/>
          <p:nvPr/>
        </p:nvSpPr>
        <p:spPr>
          <a:xfrm>
            <a:off x="5246925" y="1487325"/>
            <a:ext cx="1236000" cy="1832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Step 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Alpha ver.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2: Basic graphics and physics 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4259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Advanced map generator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Environmental texture mapping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Collision detection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600"/>
              <a:t>Spring-mass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Advanced map generator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4890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How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Perlin noise (gradient noise)</a:t>
            </a:r>
            <a:br>
              <a:rPr lang="en"/>
            </a:br>
            <a:r>
              <a:rPr lang="en"/>
              <a:t>* </a:t>
            </a:r>
            <a:r>
              <a:rPr lang="en" sz="1100"/>
              <a:t>Ken Perlin. 1985. An image synthesizer. In Proceedings of the 12th annual conference on Computer graphics and interactive techniques (SIGGRAPH '85). ACM, New York, NY, USA, 287-296. </a:t>
            </a:r>
            <a:br>
              <a:rPr lang="en" sz="1100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Trials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Diamond algorithm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etc.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 title="mapgen filled">
            <a:hlinkClick r:id="rId3"/>
          </p:cNvPr>
          <p:cNvSpPr/>
          <p:nvPr/>
        </p:nvSpPr>
        <p:spPr>
          <a:xfrm>
            <a:off x="5911675" y="251962"/>
            <a:ext cx="3156124" cy="2367087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" name="Shape 112" title="mapgen notfilled">
            <a:hlinkClick r:id="rId5"/>
          </p:cNvPr>
          <p:cNvSpPr/>
          <p:nvPr/>
        </p:nvSpPr>
        <p:spPr>
          <a:xfrm>
            <a:off x="5911675" y="2700200"/>
            <a:ext cx="3156124" cy="2367087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3" name="Shape 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7700" y="2656450"/>
            <a:ext cx="1314900" cy="13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Environmental texture mapping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4244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How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Cube maps</a:t>
            </a:r>
          </a:p>
        </p:txBody>
      </p:sp>
      <p:sp>
        <p:nvSpPr>
          <p:cNvPr id="120" name="Shape 120" title="bandicam 2016 11 03 01 49 43 231">
            <a:hlinkClick r:id="rId3"/>
          </p:cNvPr>
          <p:cNvSpPr/>
          <p:nvPr/>
        </p:nvSpPr>
        <p:spPr>
          <a:xfrm>
            <a:off x="813725" y="2038849"/>
            <a:ext cx="3933274" cy="294994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1" name="Shape 121"/>
          <p:cNvPicPr preferRelativeResize="0"/>
          <p:nvPr/>
        </p:nvPicPr>
        <p:blipFill rotWithShape="1">
          <a:blip r:embed="rId5">
            <a:alphaModFix/>
          </a:blip>
          <a:srcRect b="0" l="0" r="0" t="-8038"/>
          <a:stretch/>
        </p:blipFill>
        <p:spPr>
          <a:xfrm>
            <a:off x="5066000" y="2144300"/>
            <a:ext cx="3645500" cy="27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Collision detection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4258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How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bounding box/sphere</a:t>
            </a:r>
          </a:p>
        </p:txBody>
      </p:sp>
      <p:sp>
        <p:nvSpPr>
          <p:cNvPr id="128" name="Shape 128" title="KakaoTalk Video 20161103 0158 20 853">
            <a:hlinkClick r:id="rId3"/>
          </p:cNvPr>
          <p:cNvSpPr/>
          <p:nvPr/>
        </p:nvSpPr>
        <p:spPr>
          <a:xfrm>
            <a:off x="344750" y="1838000"/>
            <a:ext cx="4258800" cy="319409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9" name="Shape 129"/>
          <p:cNvGrpSpPr/>
          <p:nvPr/>
        </p:nvGrpSpPr>
        <p:grpSpPr>
          <a:xfrm>
            <a:off x="4989320" y="2824057"/>
            <a:ext cx="4307085" cy="2319438"/>
            <a:chOff x="1802794" y="1228174"/>
            <a:chExt cx="7341205" cy="3915325"/>
          </a:xfrm>
        </p:grpSpPr>
        <p:grpSp>
          <p:nvGrpSpPr>
            <p:cNvPr id="130" name="Shape 130"/>
            <p:cNvGrpSpPr/>
            <p:nvPr/>
          </p:nvGrpSpPr>
          <p:grpSpPr>
            <a:xfrm>
              <a:off x="1802794" y="1415037"/>
              <a:ext cx="1533666" cy="3062547"/>
              <a:chOff x="2669589" y="1633399"/>
              <a:chExt cx="1740429" cy="3475428"/>
            </a:xfrm>
          </p:grpSpPr>
          <p:grpSp>
            <p:nvGrpSpPr>
              <p:cNvPr id="131" name="Shape 131"/>
              <p:cNvGrpSpPr/>
              <p:nvPr/>
            </p:nvGrpSpPr>
            <p:grpSpPr>
              <a:xfrm>
                <a:off x="2669589" y="1633399"/>
                <a:ext cx="1740429" cy="3475428"/>
                <a:chOff x="4838000" y="1257050"/>
                <a:chExt cx="1658499" cy="3311824"/>
              </a:xfrm>
            </p:grpSpPr>
            <p:pic>
              <p:nvPicPr>
                <p:cNvPr id="132" name="Shape 13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838000" y="1257050"/>
                  <a:ext cx="1658499" cy="33118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3" name="Shape 133"/>
                <p:cNvSpPr/>
                <p:nvPr/>
              </p:nvSpPr>
              <p:spPr>
                <a:xfrm>
                  <a:off x="4940800" y="1723375"/>
                  <a:ext cx="1452900" cy="2487000"/>
                </a:xfrm>
                <a:prstGeom prst="rect">
                  <a:avLst/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134" name="Shape 134"/>
              <p:cNvPicPr preferRelativeResize="0"/>
              <p:nvPr/>
            </p:nvPicPr>
            <p:blipFill rotWithShape="1">
              <a:blip r:embed="rId6">
                <a:alphaModFix amt="87000"/>
              </a:blip>
              <a:srcRect b="0" l="47274" r="0" t="0"/>
              <a:stretch/>
            </p:blipFill>
            <p:spPr>
              <a:xfrm>
                <a:off x="2769823" y="2122712"/>
                <a:ext cx="1535409" cy="26099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Shape 13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062913" y="2825074"/>
                <a:ext cx="953799" cy="935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Shape 136"/>
            <p:cNvGrpSpPr/>
            <p:nvPr/>
          </p:nvGrpSpPr>
          <p:grpSpPr>
            <a:xfrm>
              <a:off x="3584236" y="1415077"/>
              <a:ext cx="1533708" cy="3062630"/>
              <a:chOff x="3838345" y="1574856"/>
              <a:chExt cx="1377375" cy="2750454"/>
            </a:xfrm>
          </p:grpSpPr>
          <p:grpSp>
            <p:nvGrpSpPr>
              <p:cNvPr id="137" name="Shape 137"/>
              <p:cNvGrpSpPr/>
              <p:nvPr/>
            </p:nvGrpSpPr>
            <p:grpSpPr>
              <a:xfrm>
                <a:off x="3838345" y="1574856"/>
                <a:ext cx="1377375" cy="2750454"/>
                <a:chOff x="2669589" y="1633399"/>
                <a:chExt cx="1740429" cy="3475428"/>
              </a:xfrm>
            </p:grpSpPr>
            <p:grpSp>
              <p:nvGrpSpPr>
                <p:cNvPr id="138" name="Shape 138"/>
                <p:cNvGrpSpPr/>
                <p:nvPr/>
              </p:nvGrpSpPr>
              <p:grpSpPr>
                <a:xfrm>
                  <a:off x="2669589" y="1633399"/>
                  <a:ext cx="1740429" cy="3475428"/>
                  <a:chOff x="4838000" y="1257050"/>
                  <a:chExt cx="1658499" cy="3311824"/>
                </a:xfrm>
              </p:grpSpPr>
              <p:pic>
                <p:nvPicPr>
                  <p:cNvPr id="139" name="Shape 139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4838000" y="1257050"/>
                    <a:ext cx="1658499" cy="33118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40" name="Shape 140"/>
                  <p:cNvSpPr/>
                  <p:nvPr/>
                </p:nvSpPr>
                <p:spPr>
                  <a:xfrm>
                    <a:off x="4940800" y="1723375"/>
                    <a:ext cx="1452900" cy="2487000"/>
                  </a:xfrm>
                  <a:prstGeom prst="rec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141" name="Shape 141"/>
                <p:cNvPicPr preferRelativeResize="0"/>
                <p:nvPr/>
              </p:nvPicPr>
              <p:blipFill rotWithShape="1">
                <a:blip r:embed="rId6">
                  <a:alphaModFix amt="87000"/>
                </a:blip>
                <a:srcRect b="0" l="72624" r="10700" t="68373"/>
                <a:stretch/>
              </p:blipFill>
              <p:spPr>
                <a:xfrm>
                  <a:off x="2769823" y="2122712"/>
                  <a:ext cx="1535409" cy="26099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42" name="Shape 142"/>
              <p:cNvPicPr preferRelativeResize="0"/>
              <p:nvPr/>
            </p:nvPicPr>
            <p:blipFill>
              <a:blip r:embed="rId8">
                <a:alphaModFix amt="68000"/>
              </a:blip>
              <a:stretch>
                <a:fillRect/>
              </a:stretch>
            </p:blipFill>
            <p:spPr>
              <a:xfrm>
                <a:off x="3970699" y="2745932"/>
                <a:ext cx="1112674" cy="1120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3" name="Shape 1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77499" y="3415100"/>
              <a:ext cx="3866499" cy="172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Shape 144"/>
            <p:cNvPicPr preferRelativeResize="0"/>
            <p:nvPr/>
          </p:nvPicPr>
          <p:blipFill>
            <a:blip r:embed="rId10">
              <a:alphaModFix amt="80000"/>
            </a:blip>
            <a:stretch>
              <a:fillRect/>
            </a:stretch>
          </p:blipFill>
          <p:spPr>
            <a:xfrm>
              <a:off x="5746725" y="1228174"/>
              <a:ext cx="2638274" cy="2852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Shape 145"/>
            <p:cNvSpPr txBox="1"/>
            <p:nvPr/>
          </p:nvSpPr>
          <p:spPr>
            <a:xfrm>
              <a:off x="3891487" y="2131825"/>
              <a:ext cx="9192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2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3.4km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Spring-mass model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4251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How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Spring-mass model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Future work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Dragging force to decrease oscillation.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Gravity.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Breath (wind) pressure.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etc.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3620924"/>
            <a:ext cx="2710551" cy="13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950" y="3597081"/>
            <a:ext cx="1427949" cy="1430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 title="my3">
            <a:hlinkClick r:id="rId5"/>
          </p:cNvPr>
          <p:cNvSpPr/>
          <p:nvPr/>
        </p:nvSpPr>
        <p:spPr>
          <a:xfrm>
            <a:off x="4563300" y="1619250"/>
            <a:ext cx="4495800" cy="3371850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Next Step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Integrating independent modules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Map generator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Gyro handler for camera movement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Sound handler for bubble movement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Collision detector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Spring-mass model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Environmental texture mapping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Advanced graphics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Better appearance of bubble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Better atmosphere and map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17437" t="0"/>
          <a:stretch/>
        </p:blipFill>
        <p:spPr>
          <a:xfrm>
            <a:off x="5853575" y="2804050"/>
            <a:ext cx="2978726" cy="202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12946" l="57571" r="0" t="24325"/>
          <a:stretch/>
        </p:blipFill>
        <p:spPr>
          <a:xfrm>
            <a:off x="4106927" y="3531474"/>
            <a:ext cx="1562550" cy="13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